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342" r:id="rId6"/>
    <p:sldId id="388" r:id="rId7"/>
    <p:sldId id="349" r:id="rId8"/>
    <p:sldId id="350" r:id="rId9"/>
    <p:sldId id="360" r:id="rId10"/>
    <p:sldId id="361" r:id="rId11"/>
    <p:sldId id="362" r:id="rId12"/>
    <p:sldId id="314" r:id="rId13"/>
    <p:sldId id="371" r:id="rId14"/>
    <p:sldId id="373" r:id="rId15"/>
    <p:sldId id="364" r:id="rId16"/>
    <p:sldId id="376" r:id="rId17"/>
    <p:sldId id="379" r:id="rId18"/>
    <p:sldId id="365" r:id="rId19"/>
    <p:sldId id="377" r:id="rId20"/>
    <p:sldId id="382" r:id="rId21"/>
    <p:sldId id="384" r:id="rId22"/>
    <p:sldId id="385" r:id="rId23"/>
    <p:sldId id="386" r:id="rId24"/>
    <p:sldId id="387" r:id="rId25"/>
    <p:sldId id="381" r:id="rId26"/>
    <p:sldId id="380" r:id="rId27"/>
    <p:sldId id="370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an Raj Bhatta" initials="MRB" lastIdx="5" clrIdx="0">
    <p:extLst>
      <p:ext uri="{19B8F6BF-5375-455C-9EA6-DF929625EA0E}">
        <p15:presenceInfo xmlns:p15="http://schemas.microsoft.com/office/powerpoint/2012/main" userId="S::mbhatt@fhi360.org::2ae924a2-123c-4df6-9514-c5cd6d8e6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99D23-88BE-42FA-805C-E2963FD6DAA3}" v="1" dt="2022-08-02T01:37:30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84" autoAdjust="0"/>
  </p:normalViewPr>
  <p:slideViewPr>
    <p:cSldViewPr>
      <p:cViewPr varScale="1">
        <p:scale>
          <a:sx n="73" d="100"/>
          <a:sy n="73" d="100"/>
        </p:scale>
        <p:origin x="17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n Raj Bhatta" userId="2ae924a2-123c-4df6-9514-c5cd6d8e6d6d" providerId="ADAL" clId="{44299D23-88BE-42FA-805C-E2963FD6DAA3}"/>
    <pc:docChg chg="custSel modSld">
      <pc:chgData name="Madan Raj Bhatta" userId="2ae924a2-123c-4df6-9514-c5cd6d8e6d6d" providerId="ADAL" clId="{44299D23-88BE-42FA-805C-E2963FD6DAA3}" dt="2022-08-02T01:37:30.938" v="16"/>
      <pc:docMkLst>
        <pc:docMk/>
      </pc:docMkLst>
      <pc:sldChg chg="modSp mod addCm modCm">
        <pc:chgData name="Madan Raj Bhatta" userId="2ae924a2-123c-4df6-9514-c5cd6d8e6d6d" providerId="ADAL" clId="{44299D23-88BE-42FA-805C-E2963FD6DAA3}" dt="2022-08-02T01:37:30.938" v="16"/>
        <pc:sldMkLst>
          <pc:docMk/>
          <pc:sldMk cId="1280325396" sldId="365"/>
        </pc:sldMkLst>
        <pc:graphicFrameChg chg="modGraphic">
          <ac:chgData name="Madan Raj Bhatta" userId="2ae924a2-123c-4df6-9514-c5cd6d8e6d6d" providerId="ADAL" clId="{44299D23-88BE-42FA-805C-E2963FD6DAA3}" dt="2022-08-02T01:32:20.433" v="14" actId="20577"/>
          <ac:graphicFrameMkLst>
            <pc:docMk/>
            <pc:sldMk cId="1280325396" sldId="365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77EF7-75A0-4B1A-9000-0CDD2480CEA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0AED-7427-4E8A-A85C-8FE1B507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1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dirty="0"/>
              <a:t>त्रमशः सबै सामग्रीको विवरण दिन जरुरी छैन् । अभाव भएको वा मौज्दात कम भएको सामग्रीलाई मात्र जोड्नुहोस् 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0AED-7427-4E8A-A85C-8FE1B5071E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6704"/>
            <a:ext cx="7696200" cy="1523999"/>
          </a:xfrm>
        </p:spPr>
        <p:txBody>
          <a:bodyPr>
            <a:noAutofit/>
          </a:bodyPr>
          <a:lstStyle/>
          <a:p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cf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=j= @)&amp;(–*) sf]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kflnsf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:t/Lo </a:t>
            </a:r>
            <a:br>
              <a:rPr lang="en-US" sz="5400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</a:b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kf]if0f </a:t>
            </a:r>
            <a:r>
              <a:rPr lang="en-US" sz="6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sfo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</a:t>
            </a:r>
            <a:r>
              <a:rPr lang="en-US" sz="6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qmd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b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</a:b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;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dLIff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tyf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of]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hgf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th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'{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df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uf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]i7L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534400" cy="3276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: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jf:Yo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 ;+: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yfsf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]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gfdM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eeti" pitchFamily="2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eeti" pitchFamily="2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eeti" pitchFamily="2" charset="0"/>
            </a:endParaRPr>
          </a:p>
          <a:p>
            <a:pPr algn="l"/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ldltM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eeti" pitchFamily="2" charset="0"/>
            </a:endParaRPr>
          </a:p>
          <a:p>
            <a:pPr algn="l"/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: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yfgM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0483"/>
            <a:ext cx="993239" cy="9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epal[1]">
            <a:extLst>
              <a:ext uri="{FF2B5EF4-FFF2-40B4-BE49-F238E27FC236}">
                <a16:creationId xmlns:a16="http://schemas.microsoft.com/office/drawing/2014/main" id="{1D40E508-D7E5-1C61-34AA-40188ADA30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85" y="1355796"/>
            <a:ext cx="89151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12AB1E-4ADF-48AF-E8B4-148934337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5" y="3810000"/>
            <a:ext cx="2634883" cy="275425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42F010E-64B4-BA8D-2AE5-2DB6880A3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538" y="4260908"/>
            <a:ext cx="2639962" cy="230335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E77C17C-6692-0CEB-4E2B-B64F3E4DB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62400"/>
            <a:ext cx="2065694" cy="275425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6230F4-B25F-6081-A195-01427F8423BB}"/>
              </a:ext>
            </a:extLst>
          </p:cNvPr>
          <p:cNvSpPr/>
          <p:nvPr/>
        </p:nvSpPr>
        <p:spPr>
          <a:xfrm>
            <a:off x="190500" y="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lzz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'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tyf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afNosflng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kf]if0f -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IYCF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_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0A1E7A-2776-2575-345C-3DB968AAD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10300"/>
              </p:ext>
            </p:extLst>
          </p:nvPr>
        </p:nvGraphicFramePr>
        <p:xfrm>
          <a:off x="214312" y="1361430"/>
          <a:ext cx="8715376" cy="24485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42454">
                  <a:extLst>
                    <a:ext uri="{9D8B030D-6E8A-4147-A177-3AD203B41FA5}">
                      <a16:colId xmlns:a16="http://schemas.microsoft.com/office/drawing/2014/main" val="72944244"/>
                    </a:ext>
                  </a:extLst>
                </a:gridCol>
                <a:gridCol w="658881">
                  <a:extLst>
                    <a:ext uri="{9D8B030D-6E8A-4147-A177-3AD203B41FA5}">
                      <a16:colId xmlns:a16="http://schemas.microsoft.com/office/drawing/2014/main" val="3614530993"/>
                    </a:ext>
                  </a:extLst>
                </a:gridCol>
                <a:gridCol w="948232">
                  <a:extLst>
                    <a:ext uri="{9D8B030D-6E8A-4147-A177-3AD203B41FA5}">
                      <a16:colId xmlns:a16="http://schemas.microsoft.com/office/drawing/2014/main" val="3052877009"/>
                    </a:ext>
                  </a:extLst>
                </a:gridCol>
                <a:gridCol w="853859">
                  <a:extLst>
                    <a:ext uri="{9D8B030D-6E8A-4147-A177-3AD203B41FA5}">
                      <a16:colId xmlns:a16="http://schemas.microsoft.com/office/drawing/2014/main" val="210505321"/>
                    </a:ext>
                  </a:extLst>
                </a:gridCol>
                <a:gridCol w="790131">
                  <a:extLst>
                    <a:ext uri="{9D8B030D-6E8A-4147-A177-3AD203B41FA5}">
                      <a16:colId xmlns:a16="http://schemas.microsoft.com/office/drawing/2014/main" val="1027401209"/>
                    </a:ext>
                  </a:extLst>
                </a:gridCol>
                <a:gridCol w="921819">
                  <a:extLst>
                    <a:ext uri="{9D8B030D-6E8A-4147-A177-3AD203B41FA5}">
                      <a16:colId xmlns:a16="http://schemas.microsoft.com/office/drawing/2014/main" val="1673571960"/>
                    </a:ext>
                  </a:extLst>
                </a:gridCol>
              </a:tblGrid>
              <a:tr h="79408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INFANT AND YOUNG CHILD FEEDING (IYCF) PROGRAM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Remarks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27405"/>
                  </a:ext>
                </a:extLst>
              </a:tr>
              <a:tr h="8862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Percentage of children aged 0- 6 months registered for growth monitoring who were exclusively breastfed for the first six months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52689"/>
                  </a:ext>
                </a:extLst>
              </a:tr>
              <a:tr h="768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 of children aged 6–8 months registered for growth monitoring who received solid, semi-solid or soft foods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5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35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4C4D0-83F6-081E-A22F-AF58082B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31" y="3251024"/>
            <a:ext cx="1319403" cy="2027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6230F4-B25F-6081-A195-01427F8423BB}"/>
              </a:ext>
            </a:extLst>
          </p:cNvPr>
          <p:cNvSpPr/>
          <p:nvPr/>
        </p:nvSpPr>
        <p:spPr>
          <a:xfrm>
            <a:off x="3212203" y="1295400"/>
            <a:ext cx="5712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;'Id kf]ifs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tTj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ljt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/0f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tyf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k/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hLjL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lgoGq0f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sfo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qmd</a:t>
            </a:r>
            <a:endParaRPr lang="en-US" sz="4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2A244DA-2580-7A59-6FB0-EAEABFBC5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78"/>
          <a:stretch/>
        </p:blipFill>
        <p:spPr>
          <a:xfrm>
            <a:off x="219236" y="1579419"/>
            <a:ext cx="2574506" cy="3699162"/>
          </a:xfrm>
          <a:prstGeom prst="rect">
            <a:avLst/>
          </a:prstGeom>
        </p:spPr>
      </p:pic>
      <p:pic>
        <p:nvPicPr>
          <p:cNvPr id="12" name="Picture 11" descr="A hand holding a box&#10;&#10;Description automatically generated with low confidence">
            <a:extLst>
              <a:ext uri="{FF2B5EF4-FFF2-40B4-BE49-F238E27FC236}">
                <a16:creationId xmlns:a16="http://schemas.microsoft.com/office/drawing/2014/main" id="{740C1A59-DDA7-B6F9-F20D-4E9D885135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43333"/>
          <a:stretch/>
        </p:blipFill>
        <p:spPr>
          <a:xfrm>
            <a:off x="3036197" y="3113141"/>
            <a:ext cx="4021234" cy="21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1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173663"/>
              </p:ext>
            </p:extLst>
          </p:nvPr>
        </p:nvGraphicFramePr>
        <p:xfrm>
          <a:off x="214312" y="533400"/>
          <a:ext cx="8715376" cy="54863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4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925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MICRO-NUTRIENT SUPPLEMENTATION PROGRAM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Remarks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Vitamin A mass distribution coverage 1st Round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02661"/>
                  </a:ext>
                </a:extLst>
              </a:tr>
              <a:tr h="85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Vitamin A mass distribution coverage 2nd Round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Deworming tablet mass distribution coverage 1st Round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Deworming tablet mass distribution coverage 2nd Round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 of children aged 6-23 months who received at least one cycle (60 Sachets) Baal Vita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MNP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9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 of children aged 6-23 months who received 3 cycle (180 Sachets) Baal Vita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MNP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1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85767"/>
              </p:ext>
            </p:extLst>
          </p:nvPr>
        </p:nvGraphicFramePr>
        <p:xfrm>
          <a:off x="186603" y="1110566"/>
          <a:ext cx="8715376" cy="544263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4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945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MANAGEMENT OF ACUTE MALNUTRITION (IMAM) PROGRAM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Remarks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# of 6-59 months  children with Severe Acute Malnutrition (SAM)  admitted at OTCs  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02661"/>
                  </a:ext>
                </a:extLst>
              </a:tr>
              <a:tr h="1003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# of 6-59 months  children with Severe Acute Malnutrition (SAM) discharged at OTCs  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% of 6-59 months children with SAM  admitted at OTCs who recovered 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08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 % of 6-59 months children with SAM at OTCs who defaulted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208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% of 6-59 months children with SAM admitted at OTCs who died 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8381CA-A0F1-9AB3-6096-D2E4F6970614}"/>
              </a:ext>
            </a:extLst>
          </p:cNvPr>
          <p:cNvSpPr/>
          <p:nvPr/>
        </p:nvSpPr>
        <p:spPr>
          <a:xfrm>
            <a:off x="186603" y="112495"/>
            <a:ext cx="871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zL3|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s'kf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]if0fsf]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Plss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[t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Joj:yfkg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sfo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qmd</a:t>
            </a:r>
            <a:endParaRPr lang="en-US" sz="48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7827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C1DD3ED8-19CC-5D9E-86F0-BB1948D05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07" y="2707435"/>
            <a:ext cx="3314544" cy="242281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3F3C92-15C6-B691-5A01-F57079BFF817}"/>
              </a:ext>
            </a:extLst>
          </p:cNvPr>
          <p:cNvSpPr/>
          <p:nvPr/>
        </p:nvSpPr>
        <p:spPr>
          <a:xfrm>
            <a:off x="214312" y="1144371"/>
            <a:ext cx="8715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dft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[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tyf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gjhft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lzz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' ;'/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Iff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sfo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qmd</a:t>
            </a:r>
            <a:endParaRPr lang="en-US" sz="5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 descr="Two people looking at a cell phone&#10;&#10;Description automatically generated with medium confidence">
            <a:extLst>
              <a:ext uri="{FF2B5EF4-FFF2-40B4-BE49-F238E27FC236}">
                <a16:creationId xmlns:a16="http://schemas.microsoft.com/office/drawing/2014/main" id="{84504897-70A7-73B2-03E6-17CDEC63B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08" y="2784068"/>
            <a:ext cx="2491063" cy="226954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E7C81E6-0CBB-3D5D-174B-9CDD9863A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7" y="2585721"/>
            <a:ext cx="2331737" cy="26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0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545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79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228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MOTHERHOOD AND FP PROGRAM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2075/76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Remarks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pregnant women who had at least one ANC checkup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pregnant women who had First ANC checkup as protocol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pregnant women who had four ANC checkups as per protocol (4th, 6th, 8th and 9th month)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6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women who had four ANC check-ups as per protocol (4th, 6th, 8th and 9th months) and delivered in a health facility)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4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women who received a 180-day supply of Iron Folic Acid during pregnancy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women who had 3 PNC check-ups as per protocol (1st within 24 hours, 2nd within 72 hours and 3rd within 7 days of delivery)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postpartum women who received a 45-day supply of IFA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postpartum women who received Vitamin A supplementation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Contraceptive Prevalence Rate (CPR) [Modern Method]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0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32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8ACB1-513C-0587-81E6-C5090AB82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214745"/>
            <a:ext cx="1945209" cy="26209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C95B21-A2A7-4B94-F7A2-3950D093E4B5}"/>
              </a:ext>
            </a:extLst>
          </p:cNvPr>
          <p:cNvSpPr/>
          <p:nvPr/>
        </p:nvSpPr>
        <p:spPr>
          <a:xfrm>
            <a:off x="2514600" y="180109"/>
            <a:ext cx="5737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ljBfno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: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jf:Yo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tyf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kf]if0f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sfo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qmd</a:t>
            </a:r>
            <a:endParaRPr lang="en-US" sz="66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2F7D2B4-43F6-6442-854A-FB258B8C1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0582"/>
              </p:ext>
            </p:extLst>
          </p:nvPr>
        </p:nvGraphicFramePr>
        <p:xfrm>
          <a:off x="685799" y="3170237"/>
          <a:ext cx="777240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INDICATORS</a:t>
                      </a:r>
                    </a:p>
                  </a:txBody>
                  <a:tcPr marL="68580" marR="68580" marT="34296" marB="34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% of students in grade 1-10 who received anti-helminthic</a:t>
                      </a:r>
                    </a:p>
                  </a:txBody>
                  <a:tcPr marL="91445" marR="91445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6" marB="3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6" marB="3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6" marB="3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Mangal"/>
                        </a:rPr>
                        <a:t>% of adolescent's girls aged 10-19 years who received iron supplementation for 26 weeks</a:t>
                      </a:r>
                    </a:p>
                  </a:txBody>
                  <a:tcPr marL="91445" marR="91445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6" marB="3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6" marB="3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6" marB="3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8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1" cy="4571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Preeti" pitchFamily="2" charset="0"/>
              </a:rPr>
              <a:t>:</a:t>
            </a:r>
            <a:r>
              <a:rPr lang="en-US" sz="3200" b="1" dirty="0" err="1">
                <a:latin typeface="Preeti" pitchFamily="2" charset="0"/>
              </a:rPr>
              <a:t>jf:Yo</a:t>
            </a:r>
            <a:r>
              <a:rPr lang="en-US" sz="3200" b="1" dirty="0">
                <a:latin typeface="Preeti" pitchFamily="2" charset="0"/>
              </a:rPr>
              <a:t> ;+;</a:t>
            </a:r>
            <a:r>
              <a:rPr lang="en-US" sz="3200" b="1" dirty="0" err="1">
                <a:latin typeface="Preeti" pitchFamily="2" charset="0"/>
              </a:rPr>
              <a:t>yf</a:t>
            </a:r>
            <a:r>
              <a:rPr lang="en-US" sz="3200" b="1" dirty="0">
                <a:latin typeface="Preeti" pitchFamily="2" charset="0"/>
              </a:rPr>
              <a:t>  :t/</a:t>
            </a:r>
            <a:r>
              <a:rPr lang="en-US" sz="3200" b="1" dirty="0" err="1">
                <a:latin typeface="Preeti" pitchFamily="2" charset="0"/>
              </a:rPr>
              <a:t>df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kf</a:t>
            </a:r>
            <a:r>
              <a:rPr lang="en-US" sz="3200" b="1" dirty="0">
                <a:latin typeface="Preeti" pitchFamily="2" charset="0"/>
              </a:rPr>
              <a:t>]if0f ;+u ;</a:t>
            </a:r>
            <a:r>
              <a:rPr lang="en-US" sz="3200" b="1" dirty="0" err="1">
                <a:latin typeface="Preeti" pitchFamily="2" charset="0"/>
              </a:rPr>
              <a:t>DalGwt</a:t>
            </a:r>
            <a:r>
              <a:rPr lang="en-US" sz="3200" b="1" dirty="0">
                <a:latin typeface="Preeti" pitchFamily="2" charset="0"/>
              </a:rPr>
              <a:t> ;+</a:t>
            </a:r>
            <a:r>
              <a:rPr lang="en-US" sz="3200" b="1" dirty="0" err="1">
                <a:latin typeface="Preeti" pitchFamily="2" charset="0"/>
              </a:rPr>
              <a:t>rflnt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sfo</a:t>
            </a:r>
            <a:r>
              <a:rPr lang="en-US" sz="3200" b="1" dirty="0">
                <a:latin typeface="Preeti" pitchFamily="2" charset="0"/>
              </a:rPr>
              <a:t>{</a:t>
            </a:r>
            <a:r>
              <a:rPr lang="en-US" sz="3200" b="1" dirty="0" err="1">
                <a:latin typeface="Preeti" pitchFamily="2" charset="0"/>
              </a:rPr>
              <a:t>s|dx</a:t>
            </a:r>
            <a:r>
              <a:rPr lang="en-US" sz="3200" b="1" dirty="0">
                <a:latin typeface="Preeti" pitchFamily="2" charset="0"/>
              </a:rPr>
              <a:t>? 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114450"/>
              </p:ext>
            </p:extLst>
          </p:nvPr>
        </p:nvGraphicFramePr>
        <p:xfrm>
          <a:off x="152400" y="838199"/>
          <a:ext cx="8839201" cy="58673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39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997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]if0f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;+u ;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DalGwt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lhNnf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tyf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kflnsfdf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;+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rflnt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s|dx?sf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gfd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/Gt/ ;+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rfng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{/x]sf] 5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jf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5}g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5}g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eg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sf/0f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tyf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d:ofx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;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dfwfgsf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pkfPx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16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afn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le6f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(MNP)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k|j4{g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qmd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5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zL3|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s'kf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]if0fsf]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Plss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[t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Joj:yfkg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s|d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64"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cfO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{/g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kmf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lns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Pl;8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s|d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Preet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537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dft[, lzz' tyf afNosfnLg kf]if0f sfo{qmd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63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800442"/>
              </p:ext>
            </p:extLst>
          </p:nvPr>
        </p:nvGraphicFramePr>
        <p:xfrm>
          <a:off x="228600" y="838200"/>
          <a:ext cx="8686800" cy="56271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7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]if0f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;+u ;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DalGwt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lhNnf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tyf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kflnsfdf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;+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rflnt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s|dx?sf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gfd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/Gt/ ;+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rfng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{/x]sf] 5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jf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5}g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5}g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eg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sf/0f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tyf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d:ofx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;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dfwfgsf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pkfPx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;"Id kf]ifs tTjx?sf] sdLsf] lgoGq0f / /f]syfd 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51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cfof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]l8gsf]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sdLn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x'g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ljs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tLsf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 /f]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syfd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/ lgoGq0f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reet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5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j[l4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cg'udg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tyf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k|j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{4g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qmd</a:t>
                      </a:r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537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ljBfno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: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jf:Yo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tyf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]if0f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sfo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{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qmd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0"/>
            <a:ext cx="8686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reeti" pitchFamily="2" charset="0"/>
              </a:rPr>
              <a:t>:</a:t>
            </a:r>
            <a:r>
              <a:rPr lang="en-US" sz="3200" b="1" dirty="0" err="1">
                <a:latin typeface="Preeti" pitchFamily="2" charset="0"/>
              </a:rPr>
              <a:t>jf:Yo</a:t>
            </a:r>
            <a:r>
              <a:rPr lang="en-US" sz="3200" b="1" dirty="0">
                <a:latin typeface="Preeti" pitchFamily="2" charset="0"/>
              </a:rPr>
              <a:t> ;+:</a:t>
            </a:r>
            <a:r>
              <a:rPr lang="en-US" sz="3200" b="1" dirty="0" err="1">
                <a:latin typeface="Preeti" pitchFamily="2" charset="0"/>
              </a:rPr>
              <a:t>yf</a:t>
            </a:r>
            <a:r>
              <a:rPr lang="en-US" sz="3200" b="1" dirty="0">
                <a:latin typeface="Preeti" pitchFamily="2" charset="0"/>
              </a:rPr>
              <a:t>  :t/df </a:t>
            </a:r>
            <a:r>
              <a:rPr lang="en-US" sz="3200" b="1" dirty="0" err="1">
                <a:latin typeface="Preeti" pitchFamily="2" charset="0"/>
              </a:rPr>
              <a:t>kf</a:t>
            </a:r>
            <a:r>
              <a:rPr lang="en-US" sz="3200" b="1" dirty="0">
                <a:latin typeface="Preeti" pitchFamily="2" charset="0"/>
              </a:rPr>
              <a:t>]if0f ;Fu ;</a:t>
            </a:r>
            <a:r>
              <a:rPr lang="en-US" sz="3200" b="1" dirty="0" err="1">
                <a:latin typeface="Preeti" pitchFamily="2" charset="0"/>
              </a:rPr>
              <a:t>DalGwt</a:t>
            </a:r>
            <a:r>
              <a:rPr lang="en-US" sz="3200" b="1" dirty="0">
                <a:latin typeface="Preeti" pitchFamily="2" charset="0"/>
              </a:rPr>
              <a:t> ;+</a:t>
            </a:r>
            <a:r>
              <a:rPr lang="en-US" sz="3200" b="1" dirty="0" err="1">
                <a:latin typeface="Preeti" pitchFamily="2" charset="0"/>
              </a:rPr>
              <a:t>rflnt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sfo</a:t>
            </a:r>
            <a:r>
              <a:rPr lang="en-US" sz="3200" b="1" dirty="0">
                <a:latin typeface="Preeti" pitchFamily="2" charset="0"/>
              </a:rPr>
              <a:t>{</a:t>
            </a:r>
            <a:r>
              <a:rPr lang="en-US" sz="3200" b="1" dirty="0" err="1">
                <a:latin typeface="Preeti" pitchFamily="2" charset="0"/>
              </a:rPr>
              <a:t>s|dx</a:t>
            </a:r>
            <a:r>
              <a:rPr lang="en-US" sz="3200" b="1" dirty="0">
                <a:latin typeface="Preeti" pitchFamily="2" charset="0"/>
              </a:rPr>
              <a:t>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9750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2479"/>
            <a:ext cx="9144000" cy="5333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Preeti" pitchFamily="2" charset="0"/>
              </a:rPr>
              <a:t>kf</a:t>
            </a:r>
            <a:r>
              <a:rPr lang="en-US" sz="3200" b="1" dirty="0">
                <a:latin typeface="Preeti" pitchFamily="2" charset="0"/>
              </a:rPr>
              <a:t>]if0f </a:t>
            </a:r>
            <a:r>
              <a:rPr lang="en-US" sz="3200" b="1" dirty="0" err="1">
                <a:latin typeface="Preeti" pitchFamily="2" charset="0"/>
              </a:rPr>
              <a:t>sfo</a:t>
            </a:r>
            <a:r>
              <a:rPr lang="en-US" sz="3200" b="1" dirty="0">
                <a:latin typeface="Preeti" pitchFamily="2" charset="0"/>
              </a:rPr>
              <a:t>{</a:t>
            </a:r>
            <a:r>
              <a:rPr lang="en-US" sz="3200" b="1" dirty="0" err="1">
                <a:latin typeface="Preeti" pitchFamily="2" charset="0"/>
              </a:rPr>
              <a:t>s|dsf</a:t>
            </a:r>
            <a:r>
              <a:rPr lang="en-US" sz="3200" b="1" dirty="0">
                <a:latin typeface="Preeti" pitchFamily="2" charset="0"/>
              </a:rPr>
              <a:t> ;</a:t>
            </a:r>
            <a:r>
              <a:rPr lang="en-US" sz="3200" b="1" dirty="0" err="1">
                <a:latin typeface="Preeti" pitchFamily="2" charset="0"/>
              </a:rPr>
              <a:t>r'sx?df</a:t>
            </a:r>
            <a:r>
              <a:rPr lang="en-US" sz="3200" b="1" dirty="0">
                <a:latin typeface="Preeti" pitchFamily="2" charset="0"/>
              </a:rPr>
              <a:t> b]</a:t>
            </a:r>
            <a:r>
              <a:rPr lang="en-US" sz="3200" b="1" dirty="0" err="1">
                <a:latin typeface="Preeti" pitchFamily="2" charset="0"/>
              </a:rPr>
              <a:t>lvPsf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k|utLx</a:t>
            </a:r>
            <a:r>
              <a:rPr lang="en-US" sz="3200" b="1" dirty="0">
                <a:latin typeface="Preeti" pitchFamily="2" charset="0"/>
              </a:rPr>
              <a:t>? </a:t>
            </a:r>
            <a:r>
              <a:rPr lang="en-US" sz="3200" b="1" dirty="0" err="1">
                <a:latin typeface="Preeti" pitchFamily="2" charset="0"/>
              </a:rPr>
              <a:t>tyf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gjLGtd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k|of;x</a:t>
            </a:r>
            <a:r>
              <a:rPr lang="en-US" sz="3200" b="1" dirty="0">
                <a:latin typeface="Preeti" pitchFamily="2" charset="0"/>
              </a:rPr>
              <a:t>?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65878"/>
            <a:ext cx="9144000" cy="6121988"/>
          </a:xfrm>
        </p:spPr>
        <p:txBody>
          <a:bodyPr/>
          <a:lstStyle/>
          <a:p>
            <a:r>
              <a:rPr lang="en-US" dirty="0">
                <a:latin typeface="Preeti" pitchFamily="2" charset="0"/>
              </a:rPr>
              <a:t>!=============================================================================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@==============================================================================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#=================================================================================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$================================================================================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%================================================================================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75372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533400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Preeti" pitchFamily="2" charset="0"/>
              </a:rPr>
              <a:t>cg'dflgt</a:t>
            </a:r>
            <a:r>
              <a:rPr lang="en-US" b="1" dirty="0">
                <a:latin typeface="Preeti" pitchFamily="2" charset="0"/>
              </a:rPr>
              <a:t> hg;+</a:t>
            </a:r>
            <a:r>
              <a:rPr lang="en-US" b="1" dirty="0" err="1">
                <a:latin typeface="Preeti" pitchFamily="2" charset="0"/>
              </a:rPr>
              <a:t>Vof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cf</a:t>
            </a:r>
            <a:r>
              <a:rPr lang="en-US" b="1" dirty="0">
                <a:latin typeface="Preeti" pitchFamily="2" charset="0"/>
              </a:rPr>
              <a:t>=j= @)&amp;*÷&amp;(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333886"/>
              </p:ext>
            </p:extLst>
          </p:nvPr>
        </p:nvGraphicFramePr>
        <p:xfrm>
          <a:off x="0" y="914400"/>
          <a:ext cx="8915400" cy="594360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zLif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{s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8866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s"n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cg'dflgt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 hg;+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Vof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!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cg'dflgt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hLljt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hGd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@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cg'dflgt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ue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{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jtL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#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@ b]lv %(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dlxgfsf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lzz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'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afnaflnsf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$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) b]lv @# dlxgfsf afnaflnsf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%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^ b]lv @# dlxgfsf afnaflnsf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^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reeti" pitchFamily="2" charset="0"/>
                        </a:rPr>
                        <a:t>^ b]lv %( dlxgfsf afnaflnsf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&amp;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!) b]lv !(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jif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{sf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lszf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]/L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reeti" pitchFamily="2" charset="0"/>
                          <a:ea typeface="Calibri" panose="020F0502020204030204" pitchFamily="34" charset="0"/>
                          <a:cs typeface="Mangal"/>
                        </a:rPr>
                        <a:t>*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k|hgg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pd]/sf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dlxnf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 -!% b]lv $( </a:t>
                      </a:r>
                      <a:r>
                        <a:rPr lang="en-US" sz="2400" dirty="0" err="1">
                          <a:effectLst/>
                          <a:latin typeface="Preeti" pitchFamily="2" charset="0"/>
                        </a:rPr>
                        <a:t>jif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{_</a:t>
                      </a: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5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478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" y="152400"/>
            <a:ext cx="9067800" cy="67614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err="1">
                <a:latin typeface="Preeti" pitchFamily="2" charset="0"/>
              </a:rPr>
              <a:t>kf</a:t>
            </a:r>
            <a:r>
              <a:rPr lang="en-US" sz="4000" b="1" dirty="0">
                <a:latin typeface="Preeti" pitchFamily="2" charset="0"/>
              </a:rPr>
              <a:t>]if0f </a:t>
            </a:r>
            <a:r>
              <a:rPr lang="en-US" sz="4000" b="1" dirty="0" err="1">
                <a:latin typeface="Preeti" pitchFamily="2" charset="0"/>
              </a:rPr>
              <a:t>sfo</a:t>
            </a:r>
            <a:r>
              <a:rPr lang="en-US" sz="4000" b="1" dirty="0">
                <a:latin typeface="Preeti" pitchFamily="2" charset="0"/>
              </a:rPr>
              <a:t>{</a:t>
            </a:r>
            <a:r>
              <a:rPr lang="en-US" sz="4000" b="1" dirty="0" err="1">
                <a:latin typeface="Preeti" pitchFamily="2" charset="0"/>
              </a:rPr>
              <a:t>s|d</a:t>
            </a:r>
            <a:r>
              <a:rPr lang="en-US" sz="4000" b="1" dirty="0">
                <a:latin typeface="Preeti" pitchFamily="2" charset="0"/>
              </a:rPr>
              <a:t> ;+u ;</a:t>
            </a:r>
            <a:r>
              <a:rPr lang="en-US" sz="4000" b="1" dirty="0" err="1">
                <a:latin typeface="Preeti" pitchFamily="2" charset="0"/>
              </a:rPr>
              <a:t>DalGwt</a:t>
            </a:r>
            <a:r>
              <a:rPr lang="en-US" sz="4000" b="1" dirty="0">
                <a:latin typeface="Preeti" pitchFamily="2" charset="0"/>
              </a:rPr>
              <a:t> ;</a:t>
            </a:r>
            <a:r>
              <a:rPr lang="en-US" sz="4000" b="1" dirty="0" err="1">
                <a:latin typeface="Preeti" pitchFamily="2" charset="0"/>
              </a:rPr>
              <a:t>d:ofx</a:t>
            </a:r>
            <a:r>
              <a:rPr lang="en-US" sz="4000" b="1" dirty="0">
                <a:latin typeface="Preeti" pitchFamily="2" charset="0"/>
              </a:rPr>
              <a:t>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943600"/>
          </a:xfrm>
        </p:spPr>
        <p:txBody>
          <a:bodyPr/>
          <a:lstStyle/>
          <a:p>
            <a:r>
              <a:rPr lang="en-US" dirty="0">
                <a:latin typeface="Preeti" pitchFamily="2" charset="0"/>
              </a:rPr>
              <a:t>!=============================================================================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@==============================================================================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#=================================================================================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$================================================================================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%================================================================================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5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193" y="152400"/>
            <a:ext cx="8915400" cy="533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Preeti" pitchFamily="2" charset="0"/>
              </a:rPr>
              <a:t>kf</a:t>
            </a:r>
            <a:r>
              <a:rPr lang="en-US" sz="3600" b="1" dirty="0">
                <a:latin typeface="Preeti" pitchFamily="2" charset="0"/>
              </a:rPr>
              <a:t>]if0f </a:t>
            </a:r>
            <a:r>
              <a:rPr lang="en-US" sz="3600" b="1" dirty="0" err="1">
                <a:latin typeface="Preeti" pitchFamily="2" charset="0"/>
              </a:rPr>
              <a:t>sfo</a:t>
            </a:r>
            <a:r>
              <a:rPr lang="en-US" sz="3600" b="1" dirty="0">
                <a:latin typeface="Preeti" pitchFamily="2" charset="0"/>
              </a:rPr>
              <a:t>{</a:t>
            </a:r>
            <a:r>
              <a:rPr lang="en-US" sz="3600" b="1" dirty="0" err="1">
                <a:latin typeface="Preeti" pitchFamily="2" charset="0"/>
              </a:rPr>
              <a:t>s|d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k|efjsf</a:t>
            </a:r>
            <a:r>
              <a:rPr lang="en-US" sz="3600" b="1" dirty="0">
                <a:latin typeface="Preeti" pitchFamily="2" charset="0"/>
              </a:rPr>
              <a:t>/L ;+</a:t>
            </a:r>
            <a:r>
              <a:rPr lang="en-US" sz="3600" b="1" dirty="0" err="1">
                <a:latin typeface="Preeti" pitchFamily="2" charset="0"/>
              </a:rPr>
              <a:t>rfngsf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nfuL</a:t>
            </a:r>
            <a:r>
              <a:rPr lang="en-US" sz="3600" b="1" dirty="0">
                <a:latin typeface="Preeti" pitchFamily="2" charset="0"/>
              </a:rPr>
              <a:t> ;</a:t>
            </a:r>
            <a:r>
              <a:rPr lang="en-US" sz="3600" b="1" dirty="0" err="1">
                <a:latin typeface="Preeti" pitchFamily="2" charset="0"/>
              </a:rPr>
              <a:t>dfwfgsf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pkfPx</a:t>
            </a:r>
            <a:r>
              <a:rPr lang="en-US" sz="3600" b="1" dirty="0">
                <a:latin typeface="Preeti" pitchFamily="2" charset="0"/>
              </a:rPr>
              <a:t>? </a:t>
            </a:r>
            <a:endParaRPr lang="en-US" sz="2000" b="1" dirty="0">
              <a:latin typeface="Preeti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2393" y="1066800"/>
            <a:ext cx="8763000" cy="4935266"/>
          </a:xfrm>
        </p:spPr>
        <p:txBody>
          <a:bodyPr/>
          <a:lstStyle/>
          <a:p>
            <a:r>
              <a:rPr lang="en-US" dirty="0">
                <a:latin typeface="Preeti" pitchFamily="2" charset="0"/>
              </a:rPr>
              <a:t>!=============================================================================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@==============================================================================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#=================================================================================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$================================================================================</a:t>
            </a:r>
          </a:p>
          <a:p>
            <a:r>
              <a:rPr lang="en-US" dirty="0">
                <a:latin typeface="Preeti" pitchFamily="2" charset="0"/>
              </a:rPr>
              <a:t>%================================================================================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1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Preeti" pitchFamily="2" charset="0"/>
              </a:rPr>
              <a:t>Kfflnsf</a:t>
            </a:r>
            <a:r>
              <a:rPr lang="en-US" b="1" dirty="0">
                <a:latin typeface="Preeti" pitchFamily="2" charset="0"/>
              </a:rPr>
              <a:t> :t/</a:t>
            </a:r>
            <a:r>
              <a:rPr lang="en-US" b="1" dirty="0" err="1">
                <a:latin typeface="Preeti" pitchFamily="2" charset="0"/>
              </a:rPr>
              <a:t>df</a:t>
            </a:r>
            <a:r>
              <a:rPr lang="en-US" b="1" dirty="0">
                <a:latin typeface="Preeti" pitchFamily="2" charset="0"/>
              </a:rPr>
              <a:t> :</a:t>
            </a:r>
            <a:r>
              <a:rPr lang="en-US" b="1" dirty="0" err="1">
                <a:latin typeface="Preeti" pitchFamily="2" charset="0"/>
              </a:rPr>
              <a:t>jf:Yo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tyf</a:t>
            </a:r>
            <a:r>
              <a:rPr lang="en-US" b="1" dirty="0">
                <a:latin typeface="Preeti" pitchFamily="2" charset="0"/>
              </a:rPr>
              <a:t> kf]if0f </a:t>
            </a:r>
            <a:r>
              <a:rPr lang="en-US" b="1" dirty="0" err="1">
                <a:latin typeface="Preeti" pitchFamily="2" charset="0"/>
              </a:rPr>
              <a:t>sfo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qmddf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xof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uL</a:t>
            </a:r>
            <a:r>
              <a:rPr lang="en-US" b="1" dirty="0">
                <a:latin typeface="Preeti" pitchFamily="2" charset="0"/>
              </a:rPr>
              <a:t> ;+:</a:t>
            </a:r>
            <a:r>
              <a:rPr lang="en-US" b="1" dirty="0" err="1">
                <a:latin typeface="Preeti" pitchFamily="2" charset="0"/>
              </a:rPr>
              <a:t>yfx</a:t>
            </a:r>
            <a:r>
              <a:rPr lang="en-US" b="1" dirty="0">
                <a:latin typeface="Preeti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atin typeface="Preeti" pitchFamily="2" charset="0"/>
              </a:rPr>
              <a:t>kf]if0f </a:t>
            </a:r>
            <a:r>
              <a:rPr lang="en-US" b="1" dirty="0" err="1">
                <a:latin typeface="Preeti" pitchFamily="2" charset="0"/>
              </a:rPr>
              <a:t>sfo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qmd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DalGw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tl:a</a:t>
            </a:r>
            <a:r>
              <a:rPr lang="en-US" b="1" dirty="0">
                <a:latin typeface="Preeti" pitchFamily="2" charset="0"/>
              </a:rPr>
              <a:t>/x?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21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1500" b="1">
                <a:latin typeface="Preeti" pitchFamily="2" charset="0"/>
              </a:rPr>
              <a:t>s'g} lh1fzf&lt;</a:t>
            </a:r>
            <a:endParaRPr lang="en-US" sz="11500" b="1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56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858000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13800" b="1" dirty="0" err="1">
                <a:latin typeface="Preeti" pitchFamily="2" charset="0"/>
              </a:rPr>
              <a:t>wGojfb</a:t>
            </a:r>
            <a:endParaRPr lang="en-US" sz="13800" b="1" dirty="0">
              <a:latin typeface="Preet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613208"/>
              </p:ext>
            </p:extLst>
          </p:nvPr>
        </p:nvGraphicFramePr>
        <p:xfrm>
          <a:off x="228599" y="762000"/>
          <a:ext cx="8763001" cy="563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77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4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1142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kb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: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jLs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[t b/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aGbL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 ;+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Vof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kbk"lt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{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tflnd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k|fKt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tflnd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-;+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Vofdf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_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CB-IMNCI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tflnd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-;+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Vofdf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_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lnPsf]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glnPsf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lnPsf]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glnPsf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cs typeface="Mangal"/>
                      </a:endParaRPr>
                    </a:p>
                  </a:txBody>
                  <a:tcPr marL="65314" marR="6531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d]</a:t>
                      </a:r>
                      <a:r>
                        <a:rPr lang="en-US" sz="2000" baseline="0" dirty="0">
                          <a:effectLst/>
                          <a:latin typeface="Preeti" pitchFamily="2" charset="0"/>
                        </a:rPr>
                        <a:t>= c= 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@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x]=c=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l;=c=x]=j=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#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:6fkm g;{ 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$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c=g=dL=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%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c=x]=a=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^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Nof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=c=÷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Nof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=6]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&amp;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cGo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4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Preeti" pitchFamily="2" charset="0"/>
                        </a:rPr>
                        <a:t>hDdf</a:t>
                      </a:r>
                      <a:endParaRPr lang="en-US" sz="2000" b="1" dirty="0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699" y="0"/>
            <a:ext cx="8686800" cy="56356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err="1">
                <a:latin typeface="Preeti" pitchFamily="2" charset="0"/>
              </a:rPr>
              <a:t>dfgj</a:t>
            </a:r>
            <a:r>
              <a:rPr lang="en-US" b="1" dirty="0">
                <a:latin typeface="Preeti" pitchFamily="2" charset="0"/>
              </a:rPr>
              <a:t> ;+;</a:t>
            </a:r>
            <a:r>
              <a:rPr lang="en-US" b="1" dirty="0" err="1">
                <a:latin typeface="Preeti" pitchFamily="2" charset="0"/>
              </a:rPr>
              <a:t>fwg</a:t>
            </a:r>
            <a:endParaRPr lang="en-US" b="1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3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124200" cy="579438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Preeti" pitchFamily="2" charset="0"/>
              </a:rPr>
              <a:t>pks</a:t>
            </a:r>
            <a:r>
              <a:rPr lang="en-US" b="1" dirty="0">
                <a:latin typeface="Preeti" pitchFamily="2" charset="0"/>
              </a:rPr>
              <a:t>/</a:t>
            </a:r>
            <a:r>
              <a:rPr lang="en-US" b="1" dirty="0" err="1">
                <a:latin typeface="Preeti" pitchFamily="2" charset="0"/>
              </a:rPr>
              <a:t>0fsf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ljj</a:t>
            </a:r>
            <a:r>
              <a:rPr lang="en-US" b="1" dirty="0">
                <a:latin typeface="Preeti" pitchFamily="2" charset="0"/>
              </a:rPr>
              <a:t>/</a:t>
            </a:r>
            <a:r>
              <a:rPr lang="en-US" b="1" dirty="0" err="1">
                <a:latin typeface="Preeti" pitchFamily="2" charset="0"/>
              </a:rPr>
              <a:t>0f</a:t>
            </a:r>
            <a:endParaRPr lang="en-US" dirty="0">
              <a:latin typeface="Preet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30178"/>
              </p:ext>
            </p:extLst>
          </p:nvPr>
        </p:nvGraphicFramePr>
        <p:xfrm>
          <a:off x="457200" y="1066800"/>
          <a:ext cx="8229602" cy="556260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9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pks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0fx?sf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gfd</a:t>
                      </a:r>
                      <a:r>
                        <a:rPr lang="ne-NP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pknAw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s}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lkmot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reeti" pitchFamily="2" charset="0"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reeti" pitchFamily="2" charset="0"/>
                        </a:rPr>
                        <a:t>5}g\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tf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}n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lng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 d]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lzg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Analogue, digital, 2 in 1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@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fN6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:s]n 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trouser and stand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#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 Scale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$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 Board 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prfO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af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]8{_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%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l8lh8n ydf]{ld6/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^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 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aRrf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 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&amp;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</a:t>
                      </a:r>
                      <a:r>
                        <a:rPr lang="en-US" sz="18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jo:s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 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*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 Timer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(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Penguin/De Lee Suction 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aly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{+u ;]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G6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eP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dfq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!)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Jofu P08 df:s 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0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!!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Tanka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ltgsf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afs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;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kf]if0fhGo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fdfu|L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/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fVg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!@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cGo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-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yk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ug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'{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xf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];\_===================================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455" marR="64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1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876800" cy="304800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err="1">
                <a:latin typeface="Preeti" pitchFamily="2" charset="0"/>
              </a:rPr>
              <a:t>cf</a:t>
            </a:r>
            <a:r>
              <a:rPr lang="en-US" sz="3200" b="1" dirty="0">
                <a:latin typeface="Preeti" pitchFamily="2" charset="0"/>
              </a:rPr>
              <a:t>}</a:t>
            </a:r>
            <a:r>
              <a:rPr lang="en-US" sz="3200" b="1" dirty="0" err="1">
                <a:latin typeface="Preeti" pitchFamily="2" charset="0"/>
              </a:rPr>
              <a:t>ifwLx?sf</a:t>
            </a:r>
            <a:r>
              <a:rPr lang="en-US" sz="3200" b="1" dirty="0">
                <a:latin typeface="Preeti" pitchFamily="2" charset="0"/>
              </a:rPr>
              <a:t>] </a:t>
            </a:r>
            <a:r>
              <a:rPr lang="en-US" sz="3200" b="1" dirty="0" err="1">
                <a:latin typeface="Preeti" pitchFamily="2" charset="0"/>
              </a:rPr>
              <a:t>ljj</a:t>
            </a:r>
            <a:r>
              <a:rPr lang="en-US" sz="3200" b="1" dirty="0">
                <a:latin typeface="Preeti" pitchFamily="2" charset="0"/>
              </a:rPr>
              <a:t>/</a:t>
            </a:r>
            <a:r>
              <a:rPr lang="en-US" sz="3200" b="1" dirty="0" err="1">
                <a:latin typeface="Preeti" pitchFamily="2" charset="0"/>
              </a:rPr>
              <a:t>0f</a:t>
            </a:r>
            <a:endParaRPr lang="en-US" sz="3200" dirty="0">
              <a:latin typeface="Preet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68924"/>
              </p:ext>
            </p:extLst>
          </p:nvPr>
        </p:nvGraphicFramePr>
        <p:xfrm>
          <a:off x="304800" y="457200"/>
          <a:ext cx="8534401" cy="594170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8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gfd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df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}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hbft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s}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lkmot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5}g\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afnle6f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@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le6fldg P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#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h'sfsf] cf}ifwL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$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cfO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{/g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rSsL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%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lh+s rSsL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^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k'g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{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hlno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emf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]n 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ORS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&amp;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Cotrim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*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jlx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/+u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pkrf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s]Gb|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ePdf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(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h'sfsf] cf}ifwL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!)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Amoxicillin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!!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Gentamycin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!@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gfeL dnd 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!#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s08d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!$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l8kf]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!%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lkN;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!^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IUCD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!&amp;</a:t>
                      </a:r>
                      <a:endParaRPr lang="en-US" sz="16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Implant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8732" marR="487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24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038600" cy="579438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>
                <a:latin typeface="Preeti" pitchFamily="2" charset="0"/>
              </a:rPr>
              <a:t>clen</a:t>
            </a:r>
            <a:r>
              <a:rPr lang="en-US" sz="3200" b="1" dirty="0">
                <a:latin typeface="Preeti" pitchFamily="2" charset="0"/>
              </a:rPr>
              <a:t>]v </a:t>
            </a:r>
            <a:r>
              <a:rPr lang="en-US" sz="3200" b="1" dirty="0" err="1">
                <a:latin typeface="Preeti" pitchFamily="2" charset="0"/>
              </a:rPr>
              <a:t>tyf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k|ltj</a:t>
            </a:r>
            <a:r>
              <a:rPr lang="en-US" sz="3200" b="1" dirty="0">
                <a:latin typeface="Preeti" pitchFamily="2" charset="0"/>
              </a:rPr>
              <a:t>]</a:t>
            </a:r>
            <a:r>
              <a:rPr lang="en-US" sz="3200" b="1" dirty="0" err="1">
                <a:latin typeface="Preeti" pitchFamily="2" charset="0"/>
              </a:rPr>
              <a:t>bg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kmf</a:t>
            </a:r>
            <a:r>
              <a:rPr lang="en-US" sz="3200" b="1" dirty="0">
                <a:latin typeface="Preeti" pitchFamily="2" charset="0"/>
              </a:rPr>
              <a:t>/dx? </a:t>
            </a:r>
            <a:endParaRPr lang="en-US" sz="3200" dirty="0">
              <a:latin typeface="Preet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09413"/>
              </p:ext>
            </p:extLst>
          </p:nvPr>
        </p:nvGraphicFramePr>
        <p:xfrm>
          <a:off x="304800" y="1066800"/>
          <a:ext cx="8534405" cy="548640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6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ljj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0f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df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}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hbft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s}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lkmot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5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5}g\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!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lhi6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 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jlx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/+u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pkrf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 s]Gb|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ePdf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@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IMNCI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lhi6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#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IMAM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sf8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{ 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jlx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/+u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pkrf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 s]Gb|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ePdf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_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$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afn :jf:Yo sf8{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%</a:t>
                      </a:r>
                      <a:endParaRPr lang="en-US" sz="22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kf]if0f ;]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/lhi6/ 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^</a:t>
                      </a:r>
                      <a:endParaRPr lang="en-US" sz="22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ufFp3/ lSnlgs /lhi6/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&amp;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kl/jf/ lgof]hg ;]jf /lhi6/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*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dfl;s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cg'udg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l;6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 Monitoring Sheet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(</a:t>
                      </a:r>
                      <a:endParaRPr lang="en-US" sz="22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Tally Sheet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!)</a:t>
                      </a:r>
                      <a:endParaRPr lang="en-US" sz="22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l8kmN6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clgoldttf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vf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]h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k"hf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{ 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1.5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!!</a:t>
                      </a:r>
                      <a:endParaRPr lang="en-US" sz="22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k|]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if0f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: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yfgfGt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0f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Preeti" pitchFamily="2" charset="0"/>
                        </a:rPr>
                        <a:t>k"hf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{ 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1.4</a:t>
                      </a: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2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12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91889"/>
              </p:ext>
            </p:extLst>
          </p:nvPr>
        </p:nvGraphicFramePr>
        <p:xfrm>
          <a:off x="228598" y="274637"/>
          <a:ext cx="8686802" cy="636338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5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9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IEC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/BCC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;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fdfu|L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df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}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hbft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s}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lkmot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</a:rPr>
                        <a:t>5}g\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MIYCN</a:t>
                      </a:r>
                      <a:r>
                        <a:rPr lang="ne-NP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lˆnk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rf6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{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@</a:t>
                      </a:r>
                      <a:endParaRPr lang="en-US" sz="20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MIYCN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Wheel Card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;'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cfxf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faf6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#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lh+s k/fdz{ sf8{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$</a:t>
                      </a:r>
                      <a:endParaRPr lang="en-US" sz="20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gb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]{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lzsf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@)&amp;$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%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MIYCN</a:t>
                      </a:r>
                      <a:r>
                        <a:rPr lang="en-US" sz="18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gb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]{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lzsf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@)&amp;$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^</a:t>
                      </a:r>
                      <a:endParaRPr lang="en-US" sz="20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gb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]{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lzsf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-@)&amp;)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;f]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eGbf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dfly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&amp;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Indicators Book 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-@)&amp;)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;f]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eGbf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dfly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*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IMNCI</a:t>
                      </a:r>
                      <a:r>
                        <a:rPr lang="en-US" sz="18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pkrf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k'l:tsf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(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: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tgkfg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6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!)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k"/s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yk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vfgf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l;kmfl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/;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ul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Psf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Jojxf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/x? 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AFATVAH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flex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_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!!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:tgkfg j[If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6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!@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kl/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lgof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hgsf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fwg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;';'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lrt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5gf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}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6sf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nflu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;]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tf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-;'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cfxf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fåf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/f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k|bfg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ul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Psf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]_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!#</a:t>
                      </a:r>
                      <a:endParaRPr lang="en-US" sz="20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afnle6f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!$</a:t>
                      </a:r>
                      <a:endParaRPr lang="en-US" sz="2000" b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j[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l4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cg'udg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kfv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'/f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gfk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!%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x/]s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af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vfgf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rf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/ 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!^</a:t>
                      </a:r>
                      <a:endParaRPr lang="en-US" sz="2000" b="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;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DalGw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 kf]:6/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reeti" pitchFamily="2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803" marR="61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11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09505"/>
              </p:ext>
            </p:extLst>
          </p:nvPr>
        </p:nvGraphicFramePr>
        <p:xfrm>
          <a:off x="304800" y="381000"/>
          <a:ext cx="8610603" cy="617219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Remarks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4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STATUS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of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PHC-ORC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clinics Conducted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Immunization clinics Conducted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7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Female Community Health Volunteers (FCHVs) reporting to Health Facility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number of People served by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PHC-ORC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(Per clinic)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number of People served by Immunization Clinic (Per clinic)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19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number of People served by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FCHV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month (Per month per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FCHV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19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mothers group meeting held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6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507" y="0"/>
            <a:ext cx="83663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a[l4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cg'udg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tyf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k|j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{4g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sfo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{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qmd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Preeti" pitchFamily="2" charset="0"/>
              </a:rPr>
              <a:t> </a:t>
            </a:r>
            <a:endParaRPr lang="en-US" sz="6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82E252B-7BB3-4D57-8EDD-C01136C110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201664"/>
            <a:ext cx="3779804" cy="237323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5B6658A-2B70-414B-ABA8-C7747FE144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760" y="4201657"/>
            <a:ext cx="3754759" cy="23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5F3025A-D870-4621-B551-94EEA7EE0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94489"/>
            <a:ext cx="3276600" cy="2480364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EF679CB-2C12-E763-A54B-261790972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854089"/>
              </p:ext>
            </p:extLst>
          </p:nvPr>
        </p:nvGraphicFramePr>
        <p:xfrm>
          <a:off x="214312" y="1256837"/>
          <a:ext cx="8715376" cy="25182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4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536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 MONITORING AND PROMOTION PROGRAM INDICATORS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2076/77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2077/78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2078/79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Remarks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children aged 0-23 months registered for growth monitoring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1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number of visits among children aged 0-23 months registered for growth monitoring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2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children aged 0-23 months registered for Growth Monitoring (New) who were Underweight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18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8FC71754F74C4FADF5F054E5D22A06" ma:contentTypeVersion="13" ma:contentTypeDescription="Create a new document." ma:contentTypeScope="" ma:versionID="3e6961d8d3effc940facc87992b369b4">
  <xsd:schema xmlns:xsd="http://www.w3.org/2001/XMLSchema" xmlns:xs="http://www.w3.org/2001/XMLSchema" xmlns:p="http://schemas.microsoft.com/office/2006/metadata/properties" xmlns:ns3="822ea267-0d75-4049-8a99-8042610720da" xmlns:ns4="cce1c5b4-01c6-4343-8693-4f0c08713620" targetNamespace="http://schemas.microsoft.com/office/2006/metadata/properties" ma:root="true" ma:fieldsID="1f075ee35711376b4afb1c004fb5462a" ns3:_="" ns4:_="">
    <xsd:import namespace="822ea267-0d75-4049-8a99-8042610720da"/>
    <xsd:import namespace="cce1c5b4-01c6-4343-8693-4f0c087136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ea267-0d75-4049-8a99-804261072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1c5b4-01c6-4343-8693-4f0c08713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29625-DAD4-48B4-8FC0-8BB96E1FD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2ea267-0d75-4049-8a99-8042610720da"/>
    <ds:schemaRef ds:uri="cce1c5b4-01c6-4343-8693-4f0c08713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23C35-D595-4CF4-8F06-70DAD9230E4F}">
  <ds:schemaRefs>
    <ds:schemaRef ds:uri="http://purl.org/dc/terms/"/>
    <ds:schemaRef ds:uri="822ea267-0d75-4049-8a99-8042610720da"/>
    <ds:schemaRef ds:uri="cce1c5b4-01c6-4343-8693-4f0c08713620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5C656F-7D14-4686-8CA4-7189DED3A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2166</Words>
  <Application>Microsoft Office PowerPoint</Application>
  <PresentationFormat>On-screen Show (4:3)</PresentationFormat>
  <Paragraphs>615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Mangal</vt:lpstr>
      <vt:lpstr>Preeti</vt:lpstr>
      <vt:lpstr>Times New Roman</vt:lpstr>
      <vt:lpstr>Office Theme</vt:lpstr>
      <vt:lpstr>cf=j= @)&amp;(–*) sf] kflnsf :t/Lo  kf]if0f sfo{qmd  ;dLIff tyf of]hgf th'{df uf]i7L </vt:lpstr>
      <vt:lpstr>cg'dflgt hg;+Vof cf=j= @)&amp;*÷&amp;(</vt:lpstr>
      <vt:lpstr>dfgj ;+;fwg</vt:lpstr>
      <vt:lpstr>pks/0fsf] ljj/0f</vt:lpstr>
      <vt:lpstr>cf}ifwLx?sf] ljj/0f</vt:lpstr>
      <vt:lpstr>clen]v tyf k|ltj]bg kmf/dx?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:jf:Yo ;+;yf  :t/df kf]if0f ;+u ;DalGwt ;+rflnt sfo{s|dx? </vt:lpstr>
      <vt:lpstr>PowerPoint Presentation</vt:lpstr>
      <vt:lpstr>kf]if0f sfo{s|dsf ;r'sx?df b]lvPsf k|utLx? tyf gjLGtd k|of;x?</vt:lpstr>
      <vt:lpstr>kf]if0f sfo{s|d ;+u ;DalGwt ;d:ofx? </vt:lpstr>
      <vt:lpstr>kf]if0f sfo{s|d k|efjsf/L ;+rfngsf nfuL ;dfwfgsf pkfPx? </vt:lpstr>
      <vt:lpstr>Kfflnsf :t/df :jf:Yo tyf kf]if0f sfo{qmddf ;xof]uL ;+:yfx?</vt:lpstr>
      <vt:lpstr>kf]if0f sfo{qmd ;DalGw tl:a/x?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Birav Pradhan</dc:creator>
  <cp:lastModifiedBy>Birabha Pradhan</cp:lastModifiedBy>
  <cp:revision>324</cp:revision>
  <dcterms:created xsi:type="dcterms:W3CDTF">2006-08-16T00:00:00Z</dcterms:created>
  <dcterms:modified xsi:type="dcterms:W3CDTF">2023-01-29T05:52:56Z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0x010100FF8FC71754F74C4FADF5F054E5D22A06</vt:lpwstr>
  </property>
</Properties>
</file>